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7"/>
  </p:notesMasterIdLst>
  <p:handoutMasterIdLst>
    <p:handoutMasterId r:id="rId18"/>
  </p:handoutMasterIdLst>
  <p:sldIdLst>
    <p:sldId id="299" r:id="rId2"/>
    <p:sldId id="324" r:id="rId3"/>
    <p:sldId id="325" r:id="rId4"/>
    <p:sldId id="326" r:id="rId5"/>
    <p:sldId id="302" r:id="rId6"/>
    <p:sldId id="305" r:id="rId7"/>
    <p:sldId id="315" r:id="rId8"/>
    <p:sldId id="316" r:id="rId9"/>
    <p:sldId id="317" r:id="rId10"/>
    <p:sldId id="318" r:id="rId11"/>
    <p:sldId id="319" r:id="rId12"/>
    <p:sldId id="321" r:id="rId13"/>
    <p:sldId id="323" r:id="rId14"/>
    <p:sldId id="322" r:id="rId15"/>
    <p:sldId id="320" r:id="rId1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81" autoAdjust="0"/>
  </p:normalViewPr>
  <p:slideViewPr>
    <p:cSldViewPr>
      <p:cViewPr varScale="1">
        <p:scale>
          <a:sx n="85" d="100"/>
          <a:sy n="85" d="100"/>
        </p:scale>
        <p:origin x="-4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4A74890E-C62E-4291-9B30-8913B2165BE3}" type="datetimeFigureOut">
              <a:rPr lang="en-US" smtClean="0"/>
              <a:pPr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290CB9DD-BBB8-4E74-B792-6931E271C5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2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F59F718F-20EA-4FB8-8DC2-79B322539B51}" type="datetimeFigureOut">
              <a:rPr lang="en-US"/>
              <a:pPr>
                <a:defRPr/>
              </a:pPr>
              <a:t>5/18/2015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5571" tIns="47786" rIns="95571" bIns="477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29ADB8F2-EBC0-4E87-A0C1-96C0A87B8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20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ADB8F2-EBC0-4E87-A0C1-96C0A87B8E5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549F7-0E9D-4ACE-9836-65BE32B2CBC9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B8EF5-C6DB-4A76-9BA5-0F2411AC9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8A52-B619-45E3-B985-6F2F9C06624E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90B08-3BD4-461E-9500-1ABF1AF828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5B396-FD76-4FBC-9D9D-2094F4A4929A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3C9A5-A312-4560-8F8A-FCE455506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E58E1-2511-42D4-9135-C43EB0BB00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66A8F-87D5-4D10-BDAE-0471C4374CD5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98D96-35C1-4131-B169-167479BC1E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5B2C6-E4FD-49C0-9742-24855CE21FAD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B35A3-9216-4C8A-9A5E-17625ED61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CEC42-2C97-4B33-8DB8-5A4653529021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3F2A8-9EF8-4AF6-A710-297CEECC5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02A08-2393-4F98-AE9A-27A05EFBDCB0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6466D-748A-41E4-AFCB-AAD3A9D93C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3B85E-4E5A-4E71-BB44-D7F43472F036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67F99-1620-4519-AD88-B4469B1B4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D3CEA-63C0-4D71-8597-AC0B230315A9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F8C87-A7E8-455E-94A3-FE272C939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55F3E-BADE-4170-90F2-744EAEBF96E7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6B945-A8C4-4AA6-AA08-D737EADC75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CBA60797-2B9D-4D51-AF70-CE0E1C1082D1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A213B585-FD8F-449D-9828-379FDF061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813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jpeg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4071966" cy="1752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 smtClean="0"/>
              <a:t>Ali Akbar Eftekhari</a:t>
            </a:r>
          </a:p>
          <a:p>
            <a:pPr eaLnBrk="1" hangingPunct="1"/>
            <a:endParaRPr lang="en-US" sz="4400" dirty="0" smtClean="0">
              <a:latin typeface="Chiller" pitchFamily="82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914400" y="1371600"/>
            <a:ext cx="75612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Perpetua Titling MT" pitchFamily="18" charset="0"/>
              </a:rPr>
              <a:t>Exergy </a:t>
            </a:r>
            <a:r>
              <a:rPr lang="en-US" sz="3200" dirty="0">
                <a:solidFill>
                  <a:schemeClr val="tx2"/>
                </a:solidFill>
                <a:latin typeface="Perpetua Titling MT" pitchFamily="18" charset="0"/>
              </a:rPr>
              <a:t>analysis of geothermal </a:t>
            </a:r>
            <a:r>
              <a:rPr lang="en-US" sz="3200" dirty="0" smtClean="0">
                <a:solidFill>
                  <a:schemeClr val="tx2"/>
                </a:solidFill>
                <a:latin typeface="Perpetua Titling MT" pitchFamily="18" charset="0"/>
              </a:rPr>
              <a:t>Energy</a:t>
            </a:r>
            <a:endParaRPr lang="en-US" sz="3200" dirty="0">
              <a:solidFill>
                <a:schemeClr val="tx2"/>
              </a:solidFill>
              <a:latin typeface="Perpetua Titling M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D2EE7-5138-4405-8CD0-85610BD566C4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B8EF5-C6DB-4A76-9BA5-0F2411AC98A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Steel and Cement embodied exergy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67000" y="1295400"/>
          <a:ext cx="5715000" cy="1920240"/>
        </p:xfrm>
        <a:graphic>
          <a:graphicData uri="http://schemas.openxmlformats.org/drawingml/2006/table">
            <a:tbl>
              <a:tblPr/>
              <a:tblGrid>
                <a:gridCol w="1771918"/>
                <a:gridCol w="1236673"/>
                <a:gridCol w="879938"/>
                <a:gridCol w="1826471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wells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Cement thickness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Tube inside diameter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Tube thickness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477000" y="1905000"/>
            <a:ext cx="1676400" cy="1143000"/>
            <a:chOff x="3276600" y="2667000"/>
            <a:chExt cx="975360" cy="640080"/>
          </a:xfrm>
        </p:grpSpPr>
        <p:sp>
          <p:nvSpPr>
            <p:cNvPr id="9" name="Oval 8"/>
            <p:cNvSpPr/>
            <p:nvPr/>
          </p:nvSpPr>
          <p:spPr>
            <a:xfrm>
              <a:off x="3610448" y="2667000"/>
              <a:ext cx="641512" cy="640080"/>
            </a:xfrm>
            <a:prstGeom prst="ellipse">
              <a:avLst/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702093" y="2758440"/>
              <a:ext cx="458223" cy="4572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296238" y="2712720"/>
              <a:ext cx="6153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3276600" y="3162300"/>
              <a:ext cx="634966" cy="76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3793737" y="2857500"/>
              <a:ext cx="274934" cy="27432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289692" y="2987040"/>
              <a:ext cx="6284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76200" y="1241425"/>
            <a:ext cx="2052638" cy="2644775"/>
            <a:chOff x="666750" y="2428875"/>
            <a:chExt cx="2052638" cy="2644775"/>
          </a:xfrm>
        </p:grpSpPr>
        <p:sp>
          <p:nvSpPr>
            <p:cNvPr id="17" name="Can 16"/>
            <p:cNvSpPr/>
            <p:nvPr/>
          </p:nvSpPr>
          <p:spPr>
            <a:xfrm>
              <a:off x="1571625" y="2428875"/>
              <a:ext cx="142875" cy="2643188"/>
            </a:xfrm>
            <a:prstGeom prst="can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Calibri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357313" y="3143250"/>
              <a:ext cx="2143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0800000" flipV="1">
              <a:off x="1714500" y="3143250"/>
              <a:ext cx="21431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24"/>
            <p:cNvSpPr txBox="1">
              <a:spLocks noChangeArrowheads="1"/>
            </p:cNvSpPr>
            <p:nvPr/>
          </p:nvSpPr>
          <p:spPr bwMode="auto">
            <a:xfrm>
              <a:off x="666750" y="2928938"/>
              <a:ext cx="7143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0.3 m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5400000">
              <a:off x="578644" y="3750469"/>
              <a:ext cx="2644775" cy="15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7"/>
            <p:cNvSpPr txBox="1">
              <a:spLocks noChangeArrowheads="1"/>
            </p:cNvSpPr>
            <p:nvPr/>
          </p:nvSpPr>
          <p:spPr bwMode="auto">
            <a:xfrm>
              <a:off x="1828800" y="3505200"/>
              <a:ext cx="890588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2000 m</a:t>
              </a:r>
            </a:p>
          </p:txBody>
        </p:sp>
      </p:grpSp>
      <p:sp>
        <p:nvSpPr>
          <p:cNvPr id="23" name="Parallelogram 22"/>
          <p:cNvSpPr/>
          <p:nvPr/>
        </p:nvSpPr>
        <p:spPr>
          <a:xfrm>
            <a:off x="304800" y="2895600"/>
            <a:ext cx="1447800" cy="381000"/>
          </a:xfrm>
          <a:prstGeom prst="parallelogram">
            <a:avLst/>
          </a:prstGeom>
          <a:solidFill>
            <a:schemeClr val="accent1"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981269" y="3048000"/>
            <a:ext cx="1524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urved Connector 25"/>
          <p:cNvCxnSpPr>
            <a:stCxn id="24" idx="3"/>
            <a:endCxn id="9" idx="3"/>
          </p:cNvCxnSpPr>
          <p:nvPr/>
        </p:nvCxnSpPr>
        <p:spPr>
          <a:xfrm rot="5400000" flipH="1" flipV="1">
            <a:off x="4004724" y="-120525"/>
            <a:ext cx="206412" cy="6208686"/>
          </a:xfrm>
          <a:prstGeom prst="curvedConnector3">
            <a:avLst>
              <a:gd name="adj1" fmla="val -25864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3352800" y="3962400"/>
          <a:ext cx="3741420" cy="731520"/>
        </p:xfrm>
        <a:graphic>
          <a:graphicData uri="http://schemas.openxmlformats.org/drawingml/2006/table">
            <a:tbl>
              <a:tblPr/>
              <a:tblGrid>
                <a:gridCol w="1028700"/>
                <a:gridCol w="1409700"/>
                <a:gridCol w="1303020"/>
              </a:tblGrid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/>
                        </a:rPr>
                        <a:t>Steel</a:t>
                      </a:r>
                      <a:endParaRPr lang="en-US" dirty="0"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58094.71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Arial"/>
                        </a:rPr>
                        <a:t>kJ/kg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/>
                        </a:rPr>
                        <a:t>Cement</a:t>
                      </a:r>
                      <a:endParaRPr lang="en-US" dirty="0"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2323.79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/>
                        </a:rPr>
                        <a:t>kJ/kg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352800" y="4724400"/>
          <a:ext cx="3741420" cy="1280160"/>
        </p:xfrm>
        <a:graphic>
          <a:graphicData uri="http://schemas.openxmlformats.org/drawingml/2006/table">
            <a:tbl>
              <a:tblPr/>
              <a:tblGrid>
                <a:gridCol w="1028700"/>
                <a:gridCol w="1043940"/>
                <a:gridCol w="1668780"/>
              </a:tblGrid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/>
                        </a:rPr>
                        <a:t>Steel </a:t>
                      </a:r>
                      <a:r>
                        <a:rPr lang="en-US" dirty="0">
                          <a:latin typeface="Arial"/>
                        </a:rPr>
                        <a:t>density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latin typeface="Arial"/>
                        </a:rPr>
                        <a:t>7850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kg/m</a:t>
                      </a:r>
                      <a:r>
                        <a:rPr lang="en-US" baseline="30000" dirty="0" smtClean="0">
                          <a:latin typeface="Arial"/>
                        </a:rPr>
                        <a:t>3</a:t>
                      </a:r>
                      <a:endParaRPr lang="en-US" baseline="30000" dirty="0"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/>
                        </a:rPr>
                        <a:t>Cement </a:t>
                      </a:r>
                      <a:r>
                        <a:rPr lang="en-US" dirty="0">
                          <a:latin typeface="Arial"/>
                        </a:rPr>
                        <a:t>density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latin typeface="Arial"/>
                        </a:rPr>
                        <a:t>2000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kg/m</a:t>
                      </a:r>
                      <a:r>
                        <a:rPr lang="en-US" baseline="30000" dirty="0" smtClean="0">
                          <a:latin typeface="Arial"/>
                        </a:rPr>
                        <a:t>3</a:t>
                      </a:r>
                      <a:endParaRPr lang="en-US" baseline="30000" dirty="0"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Drilling Exergy (Rotary drilling)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3429000"/>
          <a:ext cx="5029200" cy="1463040"/>
        </p:xfrm>
        <a:graphic>
          <a:graphicData uri="http://schemas.openxmlformats.org/drawingml/2006/table">
            <a:tbl>
              <a:tblPr/>
              <a:tblGrid>
                <a:gridCol w="2480154"/>
                <a:gridCol w="1418532"/>
                <a:gridCol w="1130514"/>
              </a:tblGrid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/>
                        </a:rPr>
                        <a:t>Energy consumption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/>
                        </a:rPr>
                        <a:t>kJ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/>
                        </a:rPr>
                        <a:t>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Arial"/>
                        </a:rPr>
                        <a:t>Drilling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latin typeface="Arial"/>
                        </a:rPr>
                        <a:t>1.38E+008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/>
                        </a:rPr>
                        <a:t>1.48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Arial"/>
                        </a:rPr>
                        <a:t>Piping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latin typeface="Arial"/>
                        </a:rPr>
                        <a:t>8.88E+009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/>
                        </a:rPr>
                        <a:t>95.33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Arial"/>
                        </a:rPr>
                        <a:t>Cementing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latin typeface="Arial"/>
                        </a:rPr>
                        <a:t>2.98E+008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/>
                        </a:rPr>
                        <a:t>3.2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1737360"/>
          <a:ext cx="7010400" cy="1005840"/>
        </p:xfrm>
        <a:graphic>
          <a:graphicData uri="http://schemas.openxmlformats.org/drawingml/2006/table">
            <a:tbl>
              <a:tblPr/>
              <a:tblGrid>
                <a:gridCol w="3637750"/>
                <a:gridCol w="1796783"/>
                <a:gridCol w="1575867"/>
              </a:tblGrid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/>
                        </a:rPr>
                        <a:t>Drilling exergy </a:t>
                      </a:r>
                      <a:r>
                        <a:rPr lang="en-US" dirty="0">
                          <a:latin typeface="Arial"/>
                        </a:rPr>
                        <a:t>consumption per meter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50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latin typeface="Arial"/>
                        </a:rPr>
                        <a:t>68787.55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/>
                        </a:rPr>
                        <a:t>kJ/m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50E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/>
                        </a:rPr>
                        <a:t>Total </a:t>
                      </a:r>
                      <a:r>
                        <a:rPr lang="en-US" dirty="0" smtClean="0">
                          <a:latin typeface="Arial"/>
                        </a:rPr>
                        <a:t>exergy </a:t>
                      </a:r>
                      <a:r>
                        <a:rPr lang="en-US" dirty="0">
                          <a:latin typeface="Arial"/>
                        </a:rPr>
                        <a:t>consumption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/>
                        </a:rPr>
                        <a:t>1.38E+008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/>
                        </a:rPr>
                        <a:t>kJ</a:t>
                      </a:r>
                      <a:endParaRPr lang="en-US" dirty="0">
                        <a:latin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factors vs. flow rate</a:t>
            </a:r>
            <a:endParaRPr lang="en-US" dirty="0"/>
          </a:p>
        </p:txBody>
      </p:sp>
      <p:pic>
        <p:nvPicPr>
          <p:cNvPr id="7" name="Content Placeholder 6" descr="flowraterecover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5312"/>
            <a:ext cx="5334000" cy="40005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permeability</a:t>
            </a:r>
            <a:endParaRPr lang="en-US" dirty="0"/>
          </a:p>
        </p:txBody>
      </p:sp>
      <p:pic>
        <p:nvPicPr>
          <p:cNvPr id="7" name="Content Placeholder 6" descr="permrecover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5312"/>
            <a:ext cx="5334000" cy="40005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emission per unit </a:t>
            </a:r>
            <a:r>
              <a:rPr lang="en-US" dirty="0" err="1" smtClean="0"/>
              <a:t>exergy</a:t>
            </a:r>
            <a:endParaRPr lang="en-US" dirty="0"/>
          </a:p>
        </p:txBody>
      </p:sp>
      <p:pic>
        <p:nvPicPr>
          <p:cNvPr id="7" name="Content Placeholder 6" descr="permmethaneemiss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865312"/>
            <a:ext cx="5334000" cy="40005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dirty="0" smtClean="0"/>
              <a:t>Exercise: Heating system of a room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7" name="Cube 6"/>
          <p:cNvSpPr/>
          <p:nvPr/>
        </p:nvSpPr>
        <p:spPr>
          <a:xfrm>
            <a:off x="533400" y="3200400"/>
            <a:ext cx="1295400" cy="12954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2514600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Cold room,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c</a:t>
            </a:r>
            <a:r>
              <a:rPr lang="en-US" dirty="0" smtClean="0"/>
              <a:t> = 0.0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endParaRPr lang="en-US" baseline="30000" dirty="0"/>
          </a:p>
        </p:txBody>
      </p:sp>
      <p:sp>
        <p:nvSpPr>
          <p:cNvPr id="9" name="Down Arrow 8"/>
          <p:cNvSpPr/>
          <p:nvPr/>
        </p:nvSpPr>
        <p:spPr>
          <a:xfrm flipV="1">
            <a:off x="838200" y="4495800"/>
            <a:ext cx="457200" cy="533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6943" y="472440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room</a:t>
            </a:r>
            <a:endParaRPr lang="en-US" dirty="0"/>
          </a:p>
        </p:txBody>
      </p:sp>
      <p:cxnSp>
        <p:nvCxnSpPr>
          <p:cNvPr id="12" name="Shape 11"/>
          <p:cNvCxnSpPr>
            <a:stCxn id="20" idx="1"/>
            <a:endCxn id="7" idx="0"/>
          </p:cNvCxnSpPr>
          <p:nvPr/>
        </p:nvCxnSpPr>
        <p:spPr>
          <a:xfrm rot="10800000" flipV="1">
            <a:off x="1343026" y="1313766"/>
            <a:ext cx="1171575" cy="1886634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22" idx="1"/>
            <a:endCxn id="7" idx="5"/>
          </p:cNvCxnSpPr>
          <p:nvPr/>
        </p:nvCxnSpPr>
        <p:spPr>
          <a:xfrm rot="10800000" flipV="1">
            <a:off x="1828800" y="2685365"/>
            <a:ext cx="685800" cy="100080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23" idx="1"/>
            <a:endCxn id="7" idx="4"/>
          </p:cNvCxnSpPr>
          <p:nvPr/>
        </p:nvCxnSpPr>
        <p:spPr>
          <a:xfrm rot="10800000">
            <a:off x="1504950" y="4010026"/>
            <a:ext cx="704850" cy="27554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14600" y="990600"/>
            <a:ext cx="2941831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Combustion of natural gas,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h</a:t>
            </a:r>
            <a:r>
              <a:rPr lang="en-US" baseline="30000" dirty="0"/>
              <a:t> </a:t>
            </a:r>
            <a:r>
              <a:rPr lang="en-US" dirty="0" smtClean="0"/>
              <a:t>= 1800 K (AFT)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14600" y="2362200"/>
            <a:ext cx="3365024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Hot water of a geothermal well,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h</a:t>
            </a:r>
            <a:r>
              <a:rPr lang="en-US" baseline="-25000" dirty="0"/>
              <a:t> </a:t>
            </a:r>
            <a:r>
              <a:rPr lang="en-US" dirty="0" smtClean="0"/>
              <a:t>= 80 + 273.15 K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09800" y="3962400"/>
            <a:ext cx="2743199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Heat pump (main energy source is natural gas)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0" y="990600"/>
            <a:ext cx="224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room</a:t>
            </a:r>
            <a:r>
              <a:rPr lang="en-US" dirty="0" smtClean="0"/>
              <a:t>= 25 +273.15 K</a:t>
            </a:r>
            <a:endParaRPr lang="en-US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484438" y="1600200"/>
          <a:ext cx="56943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8" name="Equation" r:id="rId3" imgW="3606800" imgH="482600" progId="">
                  <p:embed/>
                </p:oleObj>
              </mc:Choice>
              <mc:Fallback>
                <p:oleObj name="Equation" r:id="rId3" imgW="3606800" imgH="482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600200"/>
                        <a:ext cx="569436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2514600" y="3048000"/>
          <a:ext cx="57149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9" name="Equation" r:id="rId5" imgW="3619500" imgH="482600" progId="">
                  <p:embed/>
                </p:oleObj>
              </mc:Choice>
              <mc:Fallback>
                <p:oleObj name="Equation" r:id="rId5" imgW="3619500" imgH="4826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571498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12-Point Star 37"/>
          <p:cNvSpPr/>
          <p:nvPr/>
        </p:nvSpPr>
        <p:spPr>
          <a:xfrm>
            <a:off x="1295400" y="1752600"/>
            <a:ext cx="381000" cy="381000"/>
          </a:xfrm>
          <a:prstGeom prst="star12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12-Point Star 38"/>
          <p:cNvSpPr/>
          <p:nvPr/>
        </p:nvSpPr>
        <p:spPr>
          <a:xfrm>
            <a:off x="1905000" y="2743200"/>
            <a:ext cx="381000" cy="381000"/>
          </a:xfrm>
          <a:prstGeom prst="star12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0" name="12-Point Star 39"/>
          <p:cNvSpPr/>
          <p:nvPr/>
        </p:nvSpPr>
        <p:spPr>
          <a:xfrm>
            <a:off x="1676400" y="4191000"/>
            <a:ext cx="381000" cy="381000"/>
          </a:xfrm>
          <a:prstGeom prst="star12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3" name="Group 55"/>
          <p:cNvGrpSpPr/>
          <p:nvPr/>
        </p:nvGrpSpPr>
        <p:grpSpPr>
          <a:xfrm>
            <a:off x="533400" y="4953000"/>
            <a:ext cx="4495800" cy="1600200"/>
            <a:chOff x="2209800" y="4800600"/>
            <a:chExt cx="4495800" cy="1600200"/>
          </a:xfrm>
        </p:grpSpPr>
        <p:grpSp>
          <p:nvGrpSpPr>
            <p:cNvPr id="11" name="Group 51"/>
            <p:cNvGrpSpPr/>
            <p:nvPr/>
          </p:nvGrpSpPr>
          <p:grpSpPr>
            <a:xfrm>
              <a:off x="2209800" y="4800600"/>
              <a:ext cx="4495800" cy="1600200"/>
              <a:chOff x="2209800" y="4800600"/>
              <a:chExt cx="4495800" cy="16002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048000" y="5257800"/>
                <a:ext cx="990600" cy="6858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Heat Pump</a:t>
                </a:r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876800" y="5257800"/>
                <a:ext cx="990600" cy="6858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Power Plant</a:t>
                </a:r>
                <a:endParaRPr lang="en-US" dirty="0"/>
              </a:p>
            </p:txBody>
          </p:sp>
          <p:sp>
            <p:nvSpPr>
              <p:cNvPr id="45" name="Right Arrow 44"/>
              <p:cNvSpPr/>
              <p:nvPr/>
            </p:nvSpPr>
            <p:spPr>
              <a:xfrm flipH="1">
                <a:off x="5867400" y="5257800"/>
                <a:ext cx="838200" cy="6096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N.G.</a:t>
                </a:r>
                <a:endParaRPr lang="en-US" dirty="0"/>
              </a:p>
            </p:txBody>
          </p:sp>
          <p:sp>
            <p:nvSpPr>
              <p:cNvPr id="46" name="Right Arrow 45"/>
              <p:cNvSpPr/>
              <p:nvPr/>
            </p:nvSpPr>
            <p:spPr>
              <a:xfrm flipH="1">
                <a:off x="4038600" y="5257800"/>
                <a:ext cx="838200" cy="6096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W</a:t>
                </a:r>
                <a:endParaRPr lang="en-US" dirty="0"/>
              </a:p>
            </p:txBody>
          </p:sp>
          <p:sp>
            <p:nvSpPr>
              <p:cNvPr id="47" name="Right Arrow 46"/>
              <p:cNvSpPr/>
              <p:nvPr/>
            </p:nvSpPr>
            <p:spPr>
              <a:xfrm flipH="1">
                <a:off x="2209800" y="5257800"/>
                <a:ext cx="838200" cy="6096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Heat</a:t>
                </a:r>
                <a:endParaRPr lang="en-US" dirty="0"/>
              </a:p>
            </p:txBody>
          </p:sp>
          <p:sp>
            <p:nvSpPr>
              <p:cNvPr id="50" name="Up Arrow 49"/>
              <p:cNvSpPr/>
              <p:nvPr/>
            </p:nvSpPr>
            <p:spPr>
              <a:xfrm>
                <a:off x="3048000" y="5943600"/>
                <a:ext cx="990600" cy="4572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Q</a:t>
                </a:r>
                <a:r>
                  <a:rPr lang="en-US" baseline="-25000" dirty="0" smtClean="0"/>
                  <a:t>c</a:t>
                </a:r>
                <a:endParaRPr lang="en-US" dirty="0"/>
              </a:p>
            </p:txBody>
          </p:sp>
          <p:sp>
            <p:nvSpPr>
              <p:cNvPr id="51" name="Up Arrow 50"/>
              <p:cNvSpPr/>
              <p:nvPr/>
            </p:nvSpPr>
            <p:spPr>
              <a:xfrm>
                <a:off x="4876800" y="4800600"/>
                <a:ext cx="990600" cy="4572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Q</a:t>
                </a:r>
                <a:r>
                  <a:rPr lang="en-US" baseline="-25000" dirty="0" smtClean="0"/>
                  <a:t>c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3200400" y="4953000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COP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81600" y="58674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US" dirty="0"/>
            </a:p>
          </p:txBody>
        </p:sp>
      </p:grpSp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5029200" y="3962399"/>
          <a:ext cx="4114800" cy="2103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0" name="Equation" r:id="rId7" imgW="3060700" imgH="1320800" progId="">
                  <p:embed/>
                </p:oleObj>
              </mc:Choice>
              <mc:Fallback>
                <p:oleObj name="Equation" r:id="rId7" imgW="3060700" imgH="13208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962399"/>
                        <a:ext cx="4114800" cy="21031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Carnot efficiency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752600"/>
            <a:ext cx="230505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199" y="1676400"/>
          <a:ext cx="37882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2" name="Equation" r:id="rId4" imgW="1841400" imgH="888840" progId="Equation.DSMT4">
                  <p:embed/>
                </p:oleObj>
              </mc:Choice>
              <mc:Fallback>
                <p:oleObj name="Equation" r:id="rId4" imgW="18414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1676400"/>
                        <a:ext cx="3788225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39624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(Maximum) Efficiency of an ideal heat engine is only a function of: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Heat source temperature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Heat sink (surrounding) temperature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or Exergy</a:t>
            </a:r>
          </a:p>
        </p:txBody>
      </p:sp>
      <p:sp>
        <p:nvSpPr>
          <p:cNvPr id="12291" name="AutoShape 6"/>
          <p:cNvSpPr>
            <a:spLocks noChangeArrowheads="1"/>
          </p:cNvSpPr>
          <p:nvPr/>
        </p:nvSpPr>
        <p:spPr bwMode="auto">
          <a:xfrm>
            <a:off x="1676400" y="1447800"/>
            <a:ext cx="1752600" cy="9906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Heat Source @</a:t>
            </a:r>
          </a:p>
          <a:p>
            <a:pPr algn="ctr"/>
            <a:r>
              <a:rPr lang="en-US" dirty="0"/>
              <a:t> 900 K</a:t>
            </a:r>
          </a:p>
        </p:txBody>
      </p:sp>
      <p:sp>
        <p:nvSpPr>
          <p:cNvPr id="12292" name="AutoShape 9"/>
          <p:cNvSpPr>
            <a:spLocks noChangeArrowheads="1"/>
          </p:cNvSpPr>
          <p:nvPr/>
        </p:nvSpPr>
        <p:spPr bwMode="auto">
          <a:xfrm>
            <a:off x="5334000" y="1447800"/>
            <a:ext cx="1752600" cy="9906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Heat Source @</a:t>
            </a:r>
          </a:p>
          <a:p>
            <a:pPr algn="ctr"/>
            <a:r>
              <a:rPr lang="en-US"/>
              <a:t> 500 K</a:t>
            </a:r>
          </a:p>
        </p:txBody>
      </p:sp>
      <p:sp>
        <p:nvSpPr>
          <p:cNvPr id="12293" name="Oval 11"/>
          <p:cNvSpPr>
            <a:spLocks noChangeArrowheads="1"/>
          </p:cNvSpPr>
          <p:nvPr/>
        </p:nvSpPr>
        <p:spPr bwMode="auto">
          <a:xfrm>
            <a:off x="1371600" y="3429000"/>
            <a:ext cx="2362200" cy="14478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Power Cycle,</a:t>
            </a:r>
          </a:p>
          <a:p>
            <a:pPr algn="ctr"/>
            <a:r>
              <a:rPr lang="en-US"/>
              <a:t>Carnot Engine</a:t>
            </a:r>
          </a:p>
        </p:txBody>
      </p:sp>
      <p:sp>
        <p:nvSpPr>
          <p:cNvPr id="12294" name="AutoShape 13"/>
          <p:cNvSpPr>
            <a:spLocks noChangeArrowheads="1"/>
          </p:cNvSpPr>
          <p:nvPr/>
        </p:nvSpPr>
        <p:spPr bwMode="auto">
          <a:xfrm>
            <a:off x="1981200" y="2438400"/>
            <a:ext cx="1066800" cy="990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/>
              <a:t>Q</a:t>
            </a:r>
            <a:r>
              <a:rPr lang="en-US" baseline="-25000"/>
              <a:t>in</a:t>
            </a:r>
            <a:endParaRPr lang="en-US"/>
          </a:p>
        </p:txBody>
      </p:sp>
      <p:sp>
        <p:nvSpPr>
          <p:cNvPr id="12295" name="AutoShape 14"/>
          <p:cNvSpPr>
            <a:spLocks noChangeArrowheads="1"/>
          </p:cNvSpPr>
          <p:nvPr/>
        </p:nvSpPr>
        <p:spPr bwMode="auto">
          <a:xfrm>
            <a:off x="2209800" y="4876800"/>
            <a:ext cx="609600" cy="762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/>
              <a:t>Q</a:t>
            </a:r>
            <a:r>
              <a:rPr lang="en-US" baseline="-25000"/>
              <a:t>out,1</a:t>
            </a:r>
            <a:endParaRPr lang="en-US"/>
          </a:p>
        </p:txBody>
      </p:sp>
      <p:sp>
        <p:nvSpPr>
          <p:cNvPr id="12296" name="AutoShape 15"/>
          <p:cNvSpPr>
            <a:spLocks noChangeArrowheads="1"/>
          </p:cNvSpPr>
          <p:nvPr/>
        </p:nvSpPr>
        <p:spPr bwMode="auto">
          <a:xfrm>
            <a:off x="5638800" y="2438400"/>
            <a:ext cx="1066800" cy="990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/>
              <a:t>Q</a:t>
            </a:r>
            <a:r>
              <a:rPr lang="en-US" baseline="-25000"/>
              <a:t>in</a:t>
            </a:r>
            <a:endParaRPr lang="en-US"/>
          </a:p>
        </p:txBody>
      </p:sp>
      <p:sp>
        <p:nvSpPr>
          <p:cNvPr id="12297" name="Oval 16"/>
          <p:cNvSpPr>
            <a:spLocks noChangeArrowheads="1"/>
          </p:cNvSpPr>
          <p:nvPr/>
        </p:nvSpPr>
        <p:spPr bwMode="auto">
          <a:xfrm>
            <a:off x="4953000" y="3429000"/>
            <a:ext cx="2362200" cy="14478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Power Cycle,</a:t>
            </a:r>
          </a:p>
          <a:p>
            <a:pPr algn="ctr"/>
            <a:r>
              <a:rPr lang="en-US"/>
              <a:t>Carnot Engine</a:t>
            </a:r>
          </a:p>
        </p:txBody>
      </p:sp>
      <p:sp>
        <p:nvSpPr>
          <p:cNvPr id="12298" name="AutoShape 17"/>
          <p:cNvSpPr>
            <a:spLocks noChangeArrowheads="1"/>
          </p:cNvSpPr>
          <p:nvPr/>
        </p:nvSpPr>
        <p:spPr bwMode="auto">
          <a:xfrm>
            <a:off x="5791200" y="4876800"/>
            <a:ext cx="609600" cy="762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/>
              <a:t>Q</a:t>
            </a:r>
            <a:r>
              <a:rPr lang="en-US" baseline="-25000"/>
              <a:t>out,2</a:t>
            </a:r>
            <a:endParaRPr lang="en-US"/>
          </a:p>
        </p:txBody>
      </p:sp>
      <p:sp>
        <p:nvSpPr>
          <p:cNvPr id="12299" name="AutoShape 18"/>
          <p:cNvSpPr>
            <a:spLocks noChangeArrowheads="1"/>
          </p:cNvSpPr>
          <p:nvPr/>
        </p:nvSpPr>
        <p:spPr bwMode="auto">
          <a:xfrm>
            <a:off x="1447800" y="5638800"/>
            <a:ext cx="5867400" cy="7620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Heat Sink @ 300 K</a:t>
            </a:r>
          </a:p>
        </p:txBody>
      </p:sp>
      <p:sp>
        <p:nvSpPr>
          <p:cNvPr id="12300" name="AutoShape 19"/>
          <p:cNvSpPr>
            <a:spLocks noChangeArrowheads="1"/>
          </p:cNvSpPr>
          <p:nvPr/>
        </p:nvSpPr>
        <p:spPr bwMode="auto">
          <a:xfrm rot="10800000">
            <a:off x="533400" y="3657600"/>
            <a:ext cx="838200" cy="914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/>
              <a:t>Work</a:t>
            </a:r>
          </a:p>
        </p:txBody>
      </p:sp>
      <p:sp>
        <p:nvSpPr>
          <p:cNvPr id="12301" name="AutoShape 20"/>
          <p:cNvSpPr>
            <a:spLocks noChangeArrowheads="1"/>
          </p:cNvSpPr>
          <p:nvPr/>
        </p:nvSpPr>
        <p:spPr bwMode="auto">
          <a:xfrm flipV="1">
            <a:off x="7315200" y="3657600"/>
            <a:ext cx="838200" cy="914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/>
              <a:t>Work</a:t>
            </a:r>
          </a:p>
        </p:txBody>
      </p:sp>
      <p:sp>
        <p:nvSpPr>
          <p:cNvPr id="12302" name="TextBox 13"/>
          <p:cNvSpPr txBox="1">
            <a:spLocks noChangeArrowheads="1"/>
          </p:cNvSpPr>
          <p:nvPr/>
        </p:nvSpPr>
        <p:spPr bwMode="auto">
          <a:xfrm>
            <a:off x="152400" y="25908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W</a:t>
            </a:r>
            <a:r>
              <a:rPr lang="en-US" sz="1400" baseline="-25000"/>
              <a:t>net</a:t>
            </a:r>
            <a:r>
              <a:rPr lang="en-US" sz="1400"/>
              <a:t> = (1-300/900)Q</a:t>
            </a:r>
            <a:r>
              <a:rPr lang="en-US" sz="1400" baseline="-25000"/>
              <a:t>in</a:t>
            </a:r>
          </a:p>
          <a:p>
            <a:r>
              <a:rPr lang="en-US" sz="1400"/>
              <a:t>        =  0.67 Q</a:t>
            </a:r>
            <a:r>
              <a:rPr lang="en-US" sz="1400" baseline="-25000"/>
              <a:t>in</a:t>
            </a:r>
            <a:r>
              <a:rPr lang="en-US" sz="1400"/>
              <a:t>       </a:t>
            </a:r>
          </a:p>
        </p:txBody>
      </p:sp>
      <p:sp>
        <p:nvSpPr>
          <p:cNvPr id="12303" name="TextBox 14"/>
          <p:cNvSpPr txBox="1">
            <a:spLocks noChangeArrowheads="1"/>
          </p:cNvSpPr>
          <p:nvPr/>
        </p:nvSpPr>
        <p:spPr bwMode="auto">
          <a:xfrm>
            <a:off x="6878638" y="2590800"/>
            <a:ext cx="1884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W</a:t>
            </a:r>
            <a:r>
              <a:rPr lang="en-US" sz="1400" baseline="-25000"/>
              <a:t>net</a:t>
            </a:r>
            <a:r>
              <a:rPr lang="en-US" sz="1400"/>
              <a:t> = (1-300/500)Q</a:t>
            </a:r>
            <a:r>
              <a:rPr lang="en-US" sz="1400" baseline="-25000"/>
              <a:t>in</a:t>
            </a:r>
          </a:p>
          <a:p>
            <a:r>
              <a:rPr lang="en-US" sz="1400"/>
              <a:t>        =  0.4 Q</a:t>
            </a:r>
            <a:r>
              <a:rPr lang="en-US" sz="1400" baseline="-25000"/>
              <a:t>in</a:t>
            </a:r>
            <a:r>
              <a:rPr lang="en-US" sz="1400"/>
              <a:t>       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FF02E5-0A05-4317-83DE-6B370C5C1441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pump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676400" y="1447800"/>
            <a:ext cx="1752600" cy="7620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Hot zone@</a:t>
            </a:r>
            <a:endParaRPr lang="en-US" dirty="0"/>
          </a:p>
          <a:p>
            <a:pPr algn="ctr"/>
            <a:r>
              <a:rPr lang="en-US" dirty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h</a:t>
            </a:r>
            <a:endParaRPr lang="en-US" dirty="0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1371600" y="3200400"/>
            <a:ext cx="2362200" cy="14478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Heat Pump,</a:t>
            </a:r>
          </a:p>
          <a:p>
            <a:pPr algn="ctr"/>
            <a:r>
              <a:rPr lang="en-US" dirty="0" smtClean="0"/>
              <a:t>Reverse Carnot cycle</a:t>
            </a:r>
            <a:endParaRPr lang="en-US" dirty="0"/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 flipV="1">
            <a:off x="1981200" y="2209800"/>
            <a:ext cx="1066800" cy="990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dirty="0" err="1" smtClean="0"/>
              <a:t>Q</a:t>
            </a:r>
            <a:r>
              <a:rPr lang="en-US" baseline="-25000" dirty="0" err="1" smtClean="0"/>
              <a:t>h</a:t>
            </a:r>
            <a:endParaRPr lang="en-US" dirty="0"/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 flipV="1">
            <a:off x="2209800" y="4648200"/>
            <a:ext cx="609600" cy="762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dirty="0" smtClean="0"/>
              <a:t>Q</a:t>
            </a:r>
            <a:r>
              <a:rPr lang="en-US" baseline="-25000" dirty="0" smtClean="0"/>
              <a:t>c</a:t>
            </a:r>
            <a:endParaRPr lang="en-US" dirty="0"/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 rot="10800000" flipH="1">
            <a:off x="533400" y="3429000"/>
            <a:ext cx="838200" cy="914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1600200" y="5410200"/>
            <a:ext cx="1752600" cy="6858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Cold zone@</a:t>
            </a:r>
            <a:endParaRPr lang="en-US" dirty="0"/>
          </a:p>
          <a:p>
            <a:pPr algn="ctr"/>
            <a:r>
              <a:rPr lang="en-US" dirty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h</a:t>
            </a:r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146550" y="1447800"/>
          <a:ext cx="4311650" cy="971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6" name="Equation" r:id="rId3" imgW="1917360" imgH="431640" progId="Equation.DSMT4">
                  <p:embed/>
                </p:oleObj>
              </mc:Choice>
              <mc:Fallback>
                <p:oleObj name="Equation" r:id="rId3" imgW="1917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1447800"/>
                        <a:ext cx="4311650" cy="9715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67200" y="3276600"/>
            <a:ext cx="3658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 =Coefficient Of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0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1571625" y="2428875"/>
            <a:ext cx="142875" cy="2643188"/>
          </a:xfrm>
          <a:prstGeom prst="can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57250" y="2428875"/>
            <a:ext cx="7358063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 flipV="1">
            <a:off x="857250" y="2286000"/>
            <a:ext cx="142875" cy="142875"/>
          </a:xfrm>
          <a:prstGeom prst="triangl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73328" y="3201988"/>
            <a:ext cx="8013422" cy="3443287"/>
            <a:chOff x="273328" y="3201988"/>
            <a:chExt cx="8013422" cy="3443287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642938" y="3500438"/>
              <a:ext cx="2000250" cy="20002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643188" y="3500438"/>
              <a:ext cx="5643562" cy="15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Cube 8"/>
            <p:cNvSpPr/>
            <p:nvPr/>
          </p:nvSpPr>
          <p:spPr>
            <a:xfrm>
              <a:off x="642938" y="3571875"/>
              <a:ext cx="7643812" cy="3071813"/>
            </a:xfrm>
            <a:prstGeom prst="cube">
              <a:avLst>
                <a:gd name="adj" fmla="val 65816"/>
              </a:avLst>
            </a:prstGeom>
            <a:blipFill dpi="0" rotWithShape="1">
              <a:blip r:embed="rId2" cstate="print">
                <a:alphaModFix amt="52000"/>
              </a:blip>
              <a:srcRect/>
              <a:tile tx="0" ty="0" sx="100000" sy="100000" flip="none" algn="tl"/>
            </a:blip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Calibri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5400000">
              <a:off x="34926" y="6108700"/>
              <a:ext cx="1071562" cy="15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26" name="TextBox 17"/>
            <p:cNvSpPr txBox="1">
              <a:spLocks noChangeArrowheads="1"/>
            </p:cNvSpPr>
            <p:nvPr/>
          </p:nvSpPr>
          <p:spPr bwMode="auto">
            <a:xfrm>
              <a:off x="4786313" y="3201988"/>
              <a:ext cx="8905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1000 m</a:t>
              </a:r>
            </a:p>
          </p:txBody>
        </p:sp>
        <p:sp>
          <p:nvSpPr>
            <p:cNvPr id="9227" name="TextBox 18"/>
            <p:cNvSpPr txBox="1">
              <a:spLocks noChangeArrowheads="1"/>
            </p:cNvSpPr>
            <p:nvPr/>
          </p:nvSpPr>
          <p:spPr bwMode="auto">
            <a:xfrm rot="-2757042">
              <a:off x="734219" y="4629944"/>
              <a:ext cx="8890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1000 m</a:t>
              </a:r>
            </a:p>
          </p:txBody>
        </p:sp>
        <p:sp>
          <p:nvSpPr>
            <p:cNvPr id="9228" name="TextBox 19"/>
            <p:cNvSpPr txBox="1">
              <a:spLocks noChangeArrowheads="1"/>
            </p:cNvSpPr>
            <p:nvPr/>
          </p:nvSpPr>
          <p:spPr bwMode="auto">
            <a:xfrm rot="16200000">
              <a:off x="130019" y="5974041"/>
              <a:ext cx="6559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50 </a:t>
              </a:r>
              <a:r>
                <a:rPr lang="en-US" dirty="0">
                  <a:latin typeface="Calibri" pitchFamily="34" charset="0"/>
                </a:rPr>
                <a:t>m</a:t>
              </a:r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1357313" y="314325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1714500" y="3143250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31" name="TextBox 24"/>
          <p:cNvSpPr txBox="1">
            <a:spLocks noChangeArrowheads="1"/>
          </p:cNvSpPr>
          <p:nvPr/>
        </p:nvSpPr>
        <p:spPr bwMode="auto">
          <a:xfrm>
            <a:off x="666750" y="2928938"/>
            <a:ext cx="8306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0.25 </a:t>
            </a:r>
            <a:r>
              <a:rPr lang="en-US" dirty="0">
                <a:latin typeface="Calibri" pitchFamily="34" charset="0"/>
              </a:rPr>
              <a:t>m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6179344" y="3750469"/>
            <a:ext cx="2644775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33" name="TextBox 27"/>
          <p:cNvSpPr txBox="1">
            <a:spLocks noChangeArrowheads="1"/>
          </p:cNvSpPr>
          <p:nvPr/>
        </p:nvSpPr>
        <p:spPr bwMode="auto">
          <a:xfrm>
            <a:off x="7429500" y="2643188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3</a:t>
            </a:r>
            <a:r>
              <a:rPr lang="en-US" dirty="0" smtClean="0">
                <a:latin typeface="Calibri" pitchFamily="34" charset="0"/>
              </a:rPr>
              <a:t>000 </a:t>
            </a:r>
            <a:r>
              <a:rPr lang="en-US" dirty="0">
                <a:latin typeface="Calibri" pitchFamily="34" charset="0"/>
              </a:rPr>
              <a:t>m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1528763" y="1857375"/>
            <a:ext cx="214312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9235" name="TextBox 29"/>
          <p:cNvSpPr txBox="1">
            <a:spLocks noChangeArrowheads="1"/>
          </p:cNvSpPr>
          <p:nvPr/>
        </p:nvSpPr>
        <p:spPr bwMode="auto">
          <a:xfrm>
            <a:off x="714348" y="1500188"/>
            <a:ext cx="1866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Cold Water </a:t>
            </a:r>
            <a:r>
              <a:rPr lang="en-US" dirty="0" smtClean="0">
                <a:latin typeface="Calibri" pitchFamily="34" charset="0"/>
              </a:rPr>
              <a:t>(20</a:t>
            </a:r>
            <a:r>
              <a:rPr lang="en-US" baseline="30000" dirty="0" smtClean="0">
                <a:latin typeface="Calibri" pitchFamily="34" charset="0"/>
              </a:rPr>
              <a:t>o</a:t>
            </a:r>
            <a:r>
              <a:rPr lang="en-US" dirty="0" smtClean="0">
                <a:latin typeface="Calibri" pitchFamily="34" charset="0"/>
              </a:rPr>
              <a:t>C</a:t>
            </a:r>
            <a:r>
              <a:rPr lang="en-US" dirty="0">
                <a:latin typeface="Calibri" pitchFamily="34" charset="0"/>
              </a:rPr>
              <a:t>)</a:t>
            </a:r>
          </a:p>
        </p:txBody>
      </p:sp>
      <p:sp>
        <p:nvSpPr>
          <p:cNvPr id="31" name="Down Arrow 30"/>
          <p:cNvSpPr/>
          <p:nvPr/>
        </p:nvSpPr>
        <p:spPr>
          <a:xfrm flipV="1">
            <a:off x="7250113" y="1857375"/>
            <a:ext cx="214312" cy="5715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9237" name="TextBox 31"/>
          <p:cNvSpPr txBox="1">
            <a:spLocks noChangeArrowheads="1"/>
          </p:cNvSpPr>
          <p:nvPr/>
        </p:nvSpPr>
        <p:spPr bwMode="auto">
          <a:xfrm>
            <a:off x="6457950" y="1214438"/>
            <a:ext cx="1900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Hot Water (80</a:t>
            </a:r>
            <a:r>
              <a:rPr lang="en-US" baseline="30000" dirty="0">
                <a:latin typeface="Calibri" pitchFamily="34" charset="0"/>
              </a:rPr>
              <a:t>o</a:t>
            </a:r>
            <a:r>
              <a:rPr lang="en-US" dirty="0">
                <a:latin typeface="Calibri" pitchFamily="34" charset="0"/>
              </a:rPr>
              <a:t>C), </a:t>
            </a:r>
          </a:p>
          <a:p>
            <a:r>
              <a:rPr lang="en-US" dirty="0" smtClean="0">
                <a:latin typeface="Calibri" pitchFamily="34" charset="0"/>
              </a:rPr>
              <a:t>100 </a:t>
            </a:r>
            <a:r>
              <a:rPr lang="en-US" dirty="0">
                <a:latin typeface="Calibri" pitchFamily="34" charset="0"/>
              </a:rPr>
              <a:t>m</a:t>
            </a:r>
            <a:r>
              <a:rPr lang="en-US" baseline="30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/hr</a:t>
            </a:r>
          </a:p>
        </p:txBody>
      </p:sp>
      <p:grpSp>
        <p:nvGrpSpPr>
          <p:cNvPr id="2" name="Group 25"/>
          <p:cNvGrpSpPr/>
          <p:nvPr/>
        </p:nvGrpSpPr>
        <p:grpSpPr>
          <a:xfrm>
            <a:off x="3543875" y="1785926"/>
            <a:ext cx="500066" cy="642942"/>
            <a:chOff x="3543875" y="1785926"/>
            <a:chExt cx="500066" cy="642942"/>
          </a:xfrm>
          <a:solidFill>
            <a:schemeClr val="bg1"/>
          </a:solidFill>
        </p:grpSpPr>
        <p:sp>
          <p:nvSpPr>
            <p:cNvPr id="24" name="Isosceles Triangle 23"/>
            <p:cNvSpPr/>
            <p:nvPr/>
          </p:nvSpPr>
          <p:spPr>
            <a:xfrm>
              <a:off x="3571868" y="2000240"/>
              <a:ext cx="428628" cy="42862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543875" y="1785926"/>
              <a:ext cx="500066" cy="5000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ube 27"/>
          <p:cNvSpPr/>
          <p:nvPr/>
        </p:nvSpPr>
        <p:spPr>
          <a:xfrm>
            <a:off x="5072066" y="642918"/>
            <a:ext cx="1000132" cy="928694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hape 31"/>
          <p:cNvCxnSpPr>
            <a:stCxn id="9237" idx="0"/>
            <a:endCxn id="28" idx="5"/>
          </p:cNvCxnSpPr>
          <p:nvPr/>
        </p:nvCxnSpPr>
        <p:spPr>
          <a:xfrm rot="16200000" flipV="1">
            <a:off x="6628504" y="434872"/>
            <a:ext cx="223260" cy="133587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8" idx="2"/>
            <a:endCxn id="25" idx="6"/>
          </p:cNvCxnSpPr>
          <p:nvPr/>
        </p:nvCxnSpPr>
        <p:spPr>
          <a:xfrm rot="10800000" flipV="1">
            <a:off x="4043942" y="1223351"/>
            <a:ext cx="1028125" cy="8126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25" idx="0"/>
            <a:endCxn id="9235" idx="0"/>
          </p:cNvCxnSpPr>
          <p:nvPr/>
        </p:nvCxnSpPr>
        <p:spPr>
          <a:xfrm rot="16200000" flipV="1">
            <a:off x="2577861" y="569879"/>
            <a:ext cx="285738" cy="2146356"/>
          </a:xfrm>
          <a:prstGeom prst="bentConnector3">
            <a:avLst>
              <a:gd name="adj1" fmla="val 180003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Bent Arrow 41"/>
          <p:cNvSpPr/>
          <p:nvPr/>
        </p:nvSpPr>
        <p:spPr>
          <a:xfrm flipH="1">
            <a:off x="4786314" y="428604"/>
            <a:ext cx="785818" cy="357190"/>
          </a:xfrm>
          <a:prstGeom prst="bentArrow">
            <a:avLst>
              <a:gd name="adj1" fmla="val 25000"/>
              <a:gd name="adj2" fmla="val 21735"/>
              <a:gd name="adj3" fmla="val 25000"/>
              <a:gd name="adj4" fmla="val 437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05200" y="3077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Exergy (W)</a:t>
            </a:r>
            <a:endParaRPr lang="en-US" dirty="0"/>
          </a:p>
        </p:txBody>
      </p:sp>
      <p:sp>
        <p:nvSpPr>
          <p:cNvPr id="44" name="Bent Arrow 43"/>
          <p:cNvSpPr/>
          <p:nvPr/>
        </p:nvSpPr>
        <p:spPr>
          <a:xfrm>
            <a:off x="3143240" y="1928802"/>
            <a:ext cx="642942" cy="642942"/>
          </a:xfrm>
          <a:prstGeom prst="bentArrow">
            <a:avLst>
              <a:gd name="adj1" fmla="val 10488"/>
              <a:gd name="adj2" fmla="val 15567"/>
              <a:gd name="adj3" fmla="val 25000"/>
              <a:gd name="adj4" fmla="val 2053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71736" y="264318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(P)</a:t>
            </a: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7286625" y="2428875"/>
            <a:ext cx="142875" cy="2643188"/>
          </a:xfrm>
          <a:prstGeom prst="can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numbers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000" dirty="0" smtClean="0"/>
              <a:t>Production rate </a:t>
            </a:r>
            <a:r>
              <a:rPr lang="en-US" sz="2000" dirty="0" smtClean="0">
                <a:sym typeface="Symbol" pitchFamily="18" charset="2"/>
              </a:rPr>
              <a:t></a:t>
            </a:r>
            <a:r>
              <a:rPr lang="en-US" sz="2000" baseline="-25000" dirty="0" smtClean="0">
                <a:sym typeface="Symbol" pitchFamily="18" charset="2"/>
              </a:rPr>
              <a:t>V</a:t>
            </a:r>
            <a:r>
              <a:rPr lang="en-US" sz="2000" dirty="0" smtClean="0"/>
              <a:t> =100 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/ hr = 0.028 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/ s</a:t>
            </a:r>
          </a:p>
          <a:p>
            <a:pPr eaLnBrk="1" hangingPunct="1"/>
            <a:r>
              <a:rPr lang="en-US" sz="2000" dirty="0" smtClean="0"/>
              <a:t>Reservoir = V =  1000 </a:t>
            </a:r>
            <a:r>
              <a:rPr lang="en-US" sz="2000" dirty="0" smtClean="0">
                <a:sym typeface="Symbol" pitchFamily="18" charset="2"/>
              </a:rPr>
              <a:t> 1000  100 m</a:t>
            </a:r>
            <a:r>
              <a:rPr lang="en-US" sz="2000" baseline="30000" dirty="0" smtClean="0">
                <a:sym typeface="Symbol" pitchFamily="18" charset="2"/>
              </a:rPr>
              <a:t>3</a:t>
            </a:r>
            <a:endParaRPr lang="en-US" sz="2000" dirty="0" smtClean="0">
              <a:sym typeface="Symbol" pitchFamily="18" charset="2"/>
            </a:endParaRPr>
          </a:p>
          <a:p>
            <a:pPr eaLnBrk="1" hangingPunct="1"/>
            <a:r>
              <a:rPr lang="en-US" sz="2000" dirty="0" smtClean="0"/>
              <a:t>Diameter well = D = 0.3 m</a:t>
            </a:r>
          </a:p>
          <a:p>
            <a:pPr eaLnBrk="1" hangingPunct="1"/>
            <a:r>
              <a:rPr lang="en-US" sz="2000" dirty="0" smtClean="0"/>
              <a:t>Heat capacity at constant pressure = C</a:t>
            </a:r>
            <a:r>
              <a:rPr lang="en-US" sz="2000" baseline="-25000" dirty="0" smtClean="0"/>
              <a:t>p</a:t>
            </a:r>
            <a:r>
              <a:rPr lang="en-US" sz="2000" dirty="0" smtClean="0"/>
              <a:t> = 4184 J/kg/K</a:t>
            </a:r>
          </a:p>
          <a:p>
            <a:pPr eaLnBrk="1" hangingPunct="1"/>
            <a:r>
              <a:rPr lang="en-US" sz="2000" dirty="0" err="1" smtClean="0"/>
              <a:t>Downhole</a:t>
            </a:r>
            <a:r>
              <a:rPr lang="en-US" sz="2000" dirty="0" smtClean="0"/>
              <a:t> temperature = T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80 + 273 K</a:t>
            </a:r>
          </a:p>
          <a:p>
            <a:pPr eaLnBrk="1" hangingPunct="1"/>
            <a:r>
              <a:rPr lang="en-US" sz="2000" dirty="0" smtClean="0"/>
              <a:t>Exit temperature = 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= 40 + 273 K</a:t>
            </a:r>
          </a:p>
          <a:p>
            <a:pPr eaLnBrk="1" hangingPunct="1"/>
            <a:r>
              <a:rPr lang="en-US" sz="2000" dirty="0" smtClean="0"/>
              <a:t>Project lifetime = 20 years</a:t>
            </a:r>
          </a:p>
          <a:p>
            <a:pPr eaLnBrk="1" hangingPunct="1"/>
            <a:r>
              <a:rPr lang="en-US" sz="2000" dirty="0" smtClean="0"/>
              <a:t>Darcy velocity = u = 4.2 </a:t>
            </a:r>
            <a:r>
              <a:rPr lang="en-US" sz="2000" dirty="0" smtClean="0">
                <a:sym typeface="Symbol" pitchFamily="18" charset="2"/>
              </a:rPr>
              <a:t> 10</a:t>
            </a:r>
            <a:r>
              <a:rPr lang="en-US" sz="2000" baseline="30000" dirty="0" smtClean="0">
                <a:sym typeface="Symbol" pitchFamily="18" charset="2"/>
              </a:rPr>
              <a:t>-2</a:t>
            </a:r>
            <a:r>
              <a:rPr lang="en-US" sz="2000" dirty="0" smtClean="0">
                <a:sym typeface="Symbol" pitchFamily="18" charset="2"/>
              </a:rPr>
              <a:t> / 10</a:t>
            </a:r>
            <a:r>
              <a:rPr lang="en-US" sz="2000" baseline="30000" dirty="0" smtClean="0">
                <a:sym typeface="Symbol" pitchFamily="18" charset="2"/>
              </a:rPr>
              <a:t>5 </a:t>
            </a:r>
            <a:r>
              <a:rPr lang="en-US" sz="2000" dirty="0" smtClean="0">
                <a:sym typeface="Symbol" pitchFamily="18" charset="2"/>
              </a:rPr>
              <a:t>= 4.2  10</a:t>
            </a:r>
            <a:r>
              <a:rPr lang="en-US" sz="2000" baseline="30000" dirty="0" smtClean="0">
                <a:sym typeface="Symbol" pitchFamily="18" charset="2"/>
              </a:rPr>
              <a:t>-7</a:t>
            </a:r>
            <a:r>
              <a:rPr lang="en-US" sz="2000" dirty="0" smtClean="0"/>
              <a:t> m/s</a:t>
            </a:r>
          </a:p>
          <a:p>
            <a:pPr eaLnBrk="1" hangingPunct="1"/>
            <a:r>
              <a:rPr lang="en-US" sz="2000" dirty="0" smtClean="0"/>
              <a:t>Well velocity = v = 4.2 </a:t>
            </a:r>
            <a:r>
              <a:rPr lang="en-US" sz="2000" dirty="0" smtClean="0">
                <a:sym typeface="Symbol" pitchFamily="18" charset="2"/>
              </a:rPr>
              <a:t> 10</a:t>
            </a:r>
            <a:r>
              <a:rPr lang="en-US" sz="2000" baseline="30000" dirty="0" smtClean="0">
                <a:sym typeface="Symbol" pitchFamily="18" charset="2"/>
              </a:rPr>
              <a:t>-3 </a:t>
            </a:r>
            <a:r>
              <a:rPr lang="en-US" sz="2000" dirty="0" smtClean="0">
                <a:sym typeface="Symbol" pitchFamily="18" charset="2"/>
              </a:rPr>
              <a:t>/ r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 = 0.59 m /s</a:t>
            </a:r>
          </a:p>
          <a:p>
            <a:pPr eaLnBrk="1" hangingPunct="1"/>
            <a:r>
              <a:rPr lang="en-US" sz="2000" dirty="0" smtClean="0">
                <a:sym typeface="Symbol" pitchFamily="18" charset="2"/>
              </a:rPr>
              <a:t>Reynolds = Re = </a:t>
            </a:r>
            <a:r>
              <a:rPr lang="en-US" sz="2000" dirty="0" err="1" smtClean="0">
                <a:sym typeface="Symbol" pitchFamily="18" charset="2"/>
              </a:rPr>
              <a:t>vD</a:t>
            </a:r>
            <a:r>
              <a:rPr lang="en-US" sz="2000" dirty="0" smtClean="0">
                <a:sym typeface="Symbol" pitchFamily="18" charset="2"/>
              </a:rPr>
              <a:t>/ = 176838</a:t>
            </a:r>
          </a:p>
          <a:p>
            <a:pPr eaLnBrk="1" hangingPunct="1"/>
            <a:r>
              <a:rPr lang="en-US" sz="2000" dirty="0" smtClean="0">
                <a:sym typeface="Symbol" pitchFamily="18" charset="2"/>
              </a:rPr>
              <a:t>Thermal conductivity sand : 2 W / m / K</a:t>
            </a:r>
          </a:p>
          <a:p>
            <a:pPr eaLnBrk="1" hangingPunct="1"/>
            <a:r>
              <a:rPr lang="en-US" sz="2000" dirty="0" smtClean="0">
                <a:sym typeface="Symbol" pitchFamily="18" charset="2"/>
              </a:rPr>
              <a:t>Heat capacity sand  : 2  10</a:t>
            </a:r>
            <a:r>
              <a:rPr lang="en-US" sz="2000" baseline="30000" dirty="0" smtClean="0">
                <a:sym typeface="Symbol" pitchFamily="18" charset="2"/>
              </a:rPr>
              <a:t>6</a:t>
            </a:r>
            <a:r>
              <a:rPr lang="en-US" sz="2000" dirty="0" smtClean="0">
                <a:sym typeface="Symbol" pitchFamily="18" charset="2"/>
              </a:rPr>
              <a:t> J / m</a:t>
            </a:r>
            <a:r>
              <a:rPr lang="en-US" sz="2000" baseline="30000" dirty="0" smtClean="0">
                <a:sym typeface="Symbol" pitchFamily="18" charset="2"/>
              </a:rPr>
              <a:t>3</a:t>
            </a:r>
            <a:r>
              <a:rPr lang="en-US" sz="2000" dirty="0" smtClean="0">
                <a:sym typeface="Symbol" pitchFamily="18" charset="2"/>
              </a:rPr>
              <a:t> / 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drop in the pipes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04800" y="2133600"/>
            <a:ext cx="2052638" cy="2644775"/>
            <a:chOff x="666750" y="2428875"/>
            <a:chExt cx="2052638" cy="2644775"/>
          </a:xfrm>
        </p:grpSpPr>
        <p:sp>
          <p:nvSpPr>
            <p:cNvPr id="7" name="Can 6"/>
            <p:cNvSpPr/>
            <p:nvPr/>
          </p:nvSpPr>
          <p:spPr>
            <a:xfrm>
              <a:off x="1571625" y="2428875"/>
              <a:ext cx="142875" cy="2643188"/>
            </a:xfrm>
            <a:prstGeom prst="can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357313" y="3143250"/>
              <a:ext cx="2143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 flipV="1">
              <a:off x="1714500" y="3143250"/>
              <a:ext cx="21431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24"/>
            <p:cNvSpPr txBox="1">
              <a:spLocks noChangeArrowheads="1"/>
            </p:cNvSpPr>
            <p:nvPr/>
          </p:nvSpPr>
          <p:spPr bwMode="auto">
            <a:xfrm>
              <a:off x="666750" y="2928938"/>
              <a:ext cx="71437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0.3 m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578644" y="3750469"/>
              <a:ext cx="2644775" cy="15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27"/>
            <p:cNvSpPr txBox="1">
              <a:spLocks noChangeArrowheads="1"/>
            </p:cNvSpPr>
            <p:nvPr/>
          </p:nvSpPr>
          <p:spPr bwMode="auto">
            <a:xfrm>
              <a:off x="1828800" y="3505200"/>
              <a:ext cx="890588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2000 m</a:t>
              </a:r>
            </a:p>
          </p:txBody>
        </p:sp>
      </p:grp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411413" y="1573213"/>
          <a:ext cx="210502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0" name="Equation" r:id="rId3" imgW="965200" imgH="444500" progId="">
                  <p:embed/>
                </p:oleObj>
              </mc:Choice>
              <mc:Fallback>
                <p:oleObj name="Equation" r:id="rId3" imgW="965200" imgH="4445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573213"/>
                        <a:ext cx="2105025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90800" y="2819400"/>
            <a:ext cx="189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friction factor: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114800" y="2971800"/>
            <a:ext cx="2739797" cy="708662"/>
            <a:chOff x="4114800" y="3200400"/>
            <a:chExt cx="2739797" cy="708662"/>
          </a:xfrm>
        </p:grpSpPr>
        <p:graphicFrame>
          <p:nvGraphicFramePr>
            <p:cNvPr id="15" name="Object 14"/>
            <p:cNvGraphicFramePr>
              <a:graphicFrameLocks noChangeAspect="1"/>
            </p:cNvGraphicFramePr>
            <p:nvPr/>
          </p:nvGraphicFramePr>
          <p:xfrm>
            <a:off x="4114800" y="3200400"/>
            <a:ext cx="914400" cy="708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31" name="Equation" r:id="rId5" imgW="507780" imgH="393529" progId="">
                    <p:embed/>
                  </p:oleObj>
                </mc:Choice>
                <mc:Fallback>
                  <p:oleObj name="Equation" r:id="rId5" imgW="507780" imgH="393529" progId="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4800" y="3200400"/>
                          <a:ext cx="914400" cy="7086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5105400" y="3352800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For laminar flow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549493" y="3733800"/>
            <a:ext cx="46260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For f in other flow regimes, see Moody diagram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Length of pipe [m]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Diameter of pipe [m]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iquid flow velocity [m/s]</a:t>
            </a: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Liquid density [kg/m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∆P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ressure drop [Pa]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drop in porous media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407313" y="1295400"/>
          <a:ext cx="14600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Equation" r:id="rId3" imgW="685800" imgH="393700" progId="">
                  <p:embed/>
                </p:oleObj>
              </mc:Choice>
              <mc:Fallback>
                <p:oleObj name="Equation" r:id="rId3" imgW="685800" imgH="3937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7313" y="1295400"/>
                        <a:ext cx="14600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62000" y="1447800"/>
            <a:ext cx="31656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∆P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Pressure drop [Pa]</a:t>
            </a:r>
          </a:p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Fluid viscosity 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Pa.s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Permeability [m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Darcy velocity [m/s]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Length of porous media [m]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219200" y="3124199"/>
            <a:ext cx="6781800" cy="2909887"/>
            <a:chOff x="2362200" y="3124199"/>
            <a:chExt cx="6781800" cy="2909887"/>
          </a:xfrm>
        </p:grpSpPr>
        <p:sp>
          <p:nvSpPr>
            <p:cNvPr id="19" name="Right Arrow 18"/>
            <p:cNvSpPr/>
            <p:nvPr/>
          </p:nvSpPr>
          <p:spPr>
            <a:xfrm>
              <a:off x="2819400" y="4343400"/>
              <a:ext cx="914400" cy="609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Flow</a:t>
              </a:r>
              <a:endParaRPr lang="en-US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362200" y="3124199"/>
              <a:ext cx="6661150" cy="2909887"/>
              <a:chOff x="180317" y="3109395"/>
              <a:chExt cx="8106433" cy="353588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2643188" y="3500438"/>
                <a:ext cx="5643562" cy="1587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5400000">
                <a:off x="642938" y="3500438"/>
                <a:ext cx="2000250" cy="200025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Cube 8"/>
              <p:cNvSpPr/>
              <p:nvPr/>
            </p:nvSpPr>
            <p:spPr>
              <a:xfrm>
                <a:off x="642938" y="3571875"/>
                <a:ext cx="7643812" cy="3071813"/>
              </a:xfrm>
              <a:prstGeom prst="cube">
                <a:avLst>
                  <a:gd name="adj" fmla="val 65816"/>
                </a:avLst>
              </a:prstGeom>
              <a:blipFill dpi="0" rotWithShape="1">
                <a:blip r:embed="rId5" cstate="print">
                  <a:alphaModFix amt="52000"/>
                </a:blip>
                <a:srcRect/>
                <a:tile tx="0" ty="0" sx="100000" sy="100000" flip="none" algn="tl"/>
              </a:blipFill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alibri" pitchFamily="34" charset="0"/>
                </a:endParaRPr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34926" y="6108700"/>
                <a:ext cx="1071562" cy="1587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Box 17"/>
              <p:cNvSpPr txBox="1">
                <a:spLocks noChangeArrowheads="1"/>
              </p:cNvSpPr>
              <p:nvPr/>
            </p:nvSpPr>
            <p:spPr bwMode="auto">
              <a:xfrm>
                <a:off x="4786312" y="3109395"/>
                <a:ext cx="1471301" cy="448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Calibri" pitchFamily="34" charset="0"/>
                  </a:rPr>
                  <a:t>L = 1000 </a:t>
                </a:r>
                <a:r>
                  <a:rPr lang="en-US" dirty="0">
                    <a:latin typeface="Calibri" pitchFamily="34" charset="0"/>
                  </a:rPr>
                  <a:t>m</a:t>
                </a:r>
              </a:p>
            </p:txBody>
          </p:sp>
          <p:sp>
            <p:nvSpPr>
              <p:cNvPr id="12" name="TextBox 18"/>
              <p:cNvSpPr txBox="1">
                <a:spLocks noChangeArrowheads="1"/>
              </p:cNvSpPr>
              <p:nvPr/>
            </p:nvSpPr>
            <p:spPr bwMode="auto">
              <a:xfrm rot="18842958">
                <a:off x="1240768" y="3927881"/>
                <a:ext cx="889000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1000 m</a:t>
                </a:r>
              </a:p>
            </p:txBody>
          </p:sp>
          <p:sp>
            <p:nvSpPr>
              <p:cNvPr id="13" name="TextBox 19"/>
              <p:cNvSpPr txBox="1">
                <a:spLocks noChangeArrowheads="1"/>
              </p:cNvSpPr>
              <p:nvPr/>
            </p:nvSpPr>
            <p:spPr bwMode="auto">
              <a:xfrm rot="16200000">
                <a:off x="-21296" y="5973764"/>
                <a:ext cx="77311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100 m</a:t>
                </a:r>
              </a:p>
            </p:txBody>
          </p:sp>
        </p:grpSp>
        <p:sp>
          <p:nvSpPr>
            <p:cNvPr id="18" name="Right Arrow 17"/>
            <p:cNvSpPr/>
            <p:nvPr/>
          </p:nvSpPr>
          <p:spPr>
            <a:xfrm>
              <a:off x="8229600" y="4419600"/>
              <a:ext cx="914400" cy="609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Flow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Pumping exergy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09BB6-427E-4CAA-AC1C-2D48CAB14F1B}" type="datetime1">
              <a:rPr lang="en-US" smtClean="0"/>
              <a:pPr>
                <a:defRPr/>
              </a:pPr>
              <a:t>5/18/2015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Exergy Analysis of Geothermal Energy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58E1-2511-42D4-9135-C43EB0BB0097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pSp>
        <p:nvGrpSpPr>
          <p:cNvPr id="7" name="Group 25"/>
          <p:cNvGrpSpPr/>
          <p:nvPr/>
        </p:nvGrpSpPr>
        <p:grpSpPr>
          <a:xfrm>
            <a:off x="1981200" y="1884786"/>
            <a:ext cx="500066" cy="642942"/>
            <a:chOff x="3543875" y="1785926"/>
            <a:chExt cx="500066" cy="642942"/>
          </a:xfrm>
          <a:solidFill>
            <a:schemeClr val="bg1"/>
          </a:solidFill>
        </p:grpSpPr>
        <p:sp>
          <p:nvSpPr>
            <p:cNvPr id="8" name="Isosceles Triangle 7"/>
            <p:cNvSpPr/>
            <p:nvPr/>
          </p:nvSpPr>
          <p:spPr>
            <a:xfrm>
              <a:off x="3571868" y="2000240"/>
              <a:ext cx="428628" cy="42862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543875" y="1785926"/>
              <a:ext cx="500066" cy="5000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3352800" y="1676400"/>
            <a:ext cx="1447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Electrical Driver (</a:t>
            </a:r>
            <a:r>
              <a:rPr lang="el-GR" dirty="0" smtClean="0"/>
              <a:t>η</a:t>
            </a:r>
            <a:r>
              <a:rPr lang="en-US" baseline="-25000" dirty="0"/>
              <a:t>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791200" y="16764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 Plant (</a:t>
            </a:r>
            <a:r>
              <a:rPr lang="el-GR" dirty="0" smtClean="0"/>
              <a:t>η</a:t>
            </a:r>
            <a:r>
              <a:rPr lang="en-US" baseline="-25000" dirty="0" smtClean="0"/>
              <a:t>pp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1"/>
            <a:endCxn id="10" idx="3"/>
          </p:cNvCxnSpPr>
          <p:nvPr/>
        </p:nvCxnSpPr>
        <p:spPr>
          <a:xfrm rot="10800000">
            <a:off x="4800600" y="21336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1"/>
            <a:endCxn id="9" idx="6"/>
          </p:cNvCxnSpPr>
          <p:nvPr/>
        </p:nvCxnSpPr>
        <p:spPr>
          <a:xfrm rot="10800000" flipV="1">
            <a:off x="2481266" y="2133599"/>
            <a:ext cx="871534" cy="1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Left Arrow 21"/>
          <p:cNvSpPr/>
          <p:nvPr/>
        </p:nvSpPr>
        <p:spPr>
          <a:xfrm>
            <a:off x="7086600" y="1752600"/>
            <a:ext cx="15240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Fossil Fuel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9" idx="0"/>
          </p:cNvCxnSpPr>
          <p:nvPr/>
        </p:nvCxnSpPr>
        <p:spPr>
          <a:xfrm rot="16200000" flipV="1">
            <a:off x="1642795" y="1296348"/>
            <a:ext cx="2" cy="11768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24000" y="25908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Pump Mechanical Efficiency (</a:t>
            </a:r>
            <a:r>
              <a:rPr lang="el-GR" dirty="0" smtClean="0"/>
              <a:t>η</a:t>
            </a:r>
            <a:r>
              <a:rPr lang="en-US" baseline="-25000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761999" y="4114800"/>
          <a:ext cx="3428994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3" imgW="1524000" imgH="508000" progId="">
                  <p:embed/>
                </p:oleObj>
              </mc:Choice>
              <mc:Fallback>
                <p:oleObj name="Equation" r:id="rId3" imgW="1524000" imgH="5080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999" y="4114800"/>
                        <a:ext cx="3428994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451690" y="4542472"/>
            <a:ext cx="42707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Pump exergy consumption [J/s]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Volumetric flow of water [m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/s]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pipe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pressure drop in pipes [Pa]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∆P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PM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pressure drop in porous media [Pa]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7289</TotalTime>
  <Words>690</Words>
  <Application>Microsoft Office PowerPoint</Application>
  <PresentationFormat>On-screen Show (4:3)</PresentationFormat>
  <Paragraphs>209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Edge</vt:lpstr>
      <vt:lpstr>Equation</vt:lpstr>
      <vt:lpstr>PowerPoint Presentation</vt:lpstr>
      <vt:lpstr>Carnot efficiency</vt:lpstr>
      <vt:lpstr>Energy or Exergy</vt:lpstr>
      <vt:lpstr>Heat pump</vt:lpstr>
      <vt:lpstr>PowerPoint Presentation</vt:lpstr>
      <vt:lpstr>Some numbers</vt:lpstr>
      <vt:lpstr>Pressure drop in the pipes</vt:lpstr>
      <vt:lpstr>Pressure drop in porous media</vt:lpstr>
      <vt:lpstr>Pumping exergy</vt:lpstr>
      <vt:lpstr>Steel and Cement embodied exergy</vt:lpstr>
      <vt:lpstr>Drilling Exergy (Rotary drilling)</vt:lpstr>
      <vt:lpstr>Recovery factors vs. flow rate</vt:lpstr>
      <vt:lpstr>Effect of permeability</vt:lpstr>
      <vt:lpstr>CO2 emission per unit exergy</vt:lpstr>
      <vt:lpstr>Exercise: Heating system of a room</vt:lpstr>
    </vt:vector>
  </TitlesOfParts>
  <Company>Sony Electronics,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Exergy Analysis</dc:title>
  <dc:creator>Ehsan</dc:creator>
  <cp:lastModifiedBy>Ali Akbar Eftekhari - CITG</cp:lastModifiedBy>
  <cp:revision>235</cp:revision>
  <cp:lastPrinted>2011-10-18T10:02:24Z</cp:lastPrinted>
  <dcterms:created xsi:type="dcterms:W3CDTF">2008-05-05T19:49:11Z</dcterms:created>
  <dcterms:modified xsi:type="dcterms:W3CDTF">2015-05-18T08:11:36Z</dcterms:modified>
</cp:coreProperties>
</file>